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5" r:id="rId10"/>
    <p:sldId id="267" r:id="rId11"/>
    <p:sldId id="266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1" autoAdjust="0"/>
    <p:restoredTop sz="94660"/>
  </p:normalViewPr>
  <p:slideViewPr>
    <p:cSldViewPr>
      <p:cViewPr>
        <p:scale>
          <a:sx n="89" d="100"/>
          <a:sy n="89" d="100"/>
        </p:scale>
        <p:origin x="-390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3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1B094-5FAB-4EA2-97C5-F1E8BABF6DE8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438D2-188A-47D5-B016-EFC72C315D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60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C7265-F408-44C9-9D84-0BFF4FA70788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A7202-452B-4B0E-AE7F-8DCEF67E9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39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A7202-452B-4B0E-AE7F-8DCEF67E92E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65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A8D7CA0-1B27-447E-990B-033326DDDCC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929E28-D78D-4C46-A4C9-D8889D023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49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A8D7CA0-1B27-447E-990B-033326DDDCC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929E28-D78D-4C46-A4C9-D8889D023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0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A8D7CA0-1B27-447E-990B-033326DDDCC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929E28-D78D-4C46-A4C9-D8889D023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84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52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A8D7CA0-1B27-447E-990B-033326DDDCC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929E28-D78D-4C46-A4C9-D8889D023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48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A8D7CA0-1B27-447E-990B-033326DDDCC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929E28-D78D-4C46-A4C9-D8889D023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12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A8D7CA0-1B27-447E-990B-033326DDDCC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929E28-D78D-4C46-A4C9-D8889D023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84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A8D7CA0-1B27-447E-990B-033326DDDCC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929E28-D78D-4C46-A4C9-D8889D023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4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A8D7CA0-1B27-447E-990B-033326DDDCC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929E28-D78D-4C46-A4C9-D8889D023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72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A8D7CA0-1B27-447E-990B-033326DDDCC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929E28-D78D-4C46-A4C9-D8889D023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87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A8D7CA0-1B27-447E-990B-033326DDDCC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929E28-D78D-4C46-A4C9-D8889D023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3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32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A8D7CA0-1B27-447E-990B-033326DDDCC5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2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E929E28-D78D-4C46-A4C9-D8889D023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6624736" cy="1656184"/>
          </a:xfrm>
        </p:spPr>
        <p:txBody>
          <a:bodyPr/>
          <a:lstStyle/>
          <a:p>
            <a:r>
              <a:rPr lang="ru-RU" sz="4800" b="1" dirty="0" smtClean="0">
                <a:latin typeface="Bookman Old Style" pitchFamily="18" charset="0"/>
              </a:rPr>
              <a:t>«Овеянные славой </a:t>
            </a:r>
            <a:br>
              <a:rPr lang="ru-RU" sz="4800" b="1" dirty="0" smtClean="0">
                <a:latin typeface="Bookman Old Style" pitchFamily="18" charset="0"/>
              </a:rPr>
            </a:br>
            <a:r>
              <a:rPr lang="ru-RU" sz="4800" b="1" dirty="0" smtClean="0">
                <a:latin typeface="Bookman Old Style" pitchFamily="18" charset="0"/>
              </a:rPr>
              <a:t>флаг наш и герб»</a:t>
            </a:r>
            <a:endParaRPr lang="ru-RU" sz="4800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064896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Bookman Old Style" pitchFamily="18" charset="0"/>
              </a:rPr>
              <a:t>Автор:</a:t>
            </a:r>
            <a:r>
              <a:rPr lang="ru-RU" dirty="0" smtClean="0">
                <a:latin typeface="Bookman Old Style" pitchFamily="18" charset="0"/>
              </a:rPr>
              <a:t> Буров Николай,</a:t>
            </a:r>
          </a:p>
          <a:p>
            <a:r>
              <a:rPr lang="ru-RU" dirty="0" smtClean="0">
                <a:latin typeface="Bookman Old Style" pitchFamily="18" charset="0"/>
              </a:rPr>
              <a:t> ученик </a:t>
            </a:r>
            <a:r>
              <a:rPr lang="ru-RU" dirty="0" smtClean="0">
                <a:latin typeface="Bookman Old Style" pitchFamily="18" charset="0"/>
              </a:rPr>
              <a:t>6 </a:t>
            </a:r>
            <a:r>
              <a:rPr lang="ru-RU" dirty="0" smtClean="0">
                <a:latin typeface="Bookman Old Style" pitchFamily="18" charset="0"/>
              </a:rPr>
              <a:t>класса </a:t>
            </a:r>
          </a:p>
          <a:p>
            <a:r>
              <a:rPr lang="ru-RU" dirty="0" smtClean="0">
                <a:latin typeface="Bookman Old Style" pitchFamily="18" charset="0"/>
              </a:rPr>
              <a:t>МБОУ «</a:t>
            </a:r>
            <a:r>
              <a:rPr lang="ru-RU" dirty="0" err="1" smtClean="0">
                <a:latin typeface="Bookman Old Style" pitchFamily="18" charset="0"/>
              </a:rPr>
              <a:t>Усть-Хайрюзовская</a:t>
            </a:r>
            <a:r>
              <a:rPr lang="ru-RU" dirty="0" smtClean="0">
                <a:latin typeface="Bookman Old Style" pitchFamily="18" charset="0"/>
              </a:rPr>
              <a:t> СОШ»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</p:spTree>
    <p:extLst>
      <p:ext uri="{BB962C8B-B14F-4D97-AF65-F5344CB8AC3E}">
        <p14:creationId xmlns:p14="http://schemas.microsoft.com/office/powerpoint/2010/main" xmlns="" val="916623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man Old Style" pitchFamily="18" charset="0"/>
              </a:rPr>
              <a:t>Государственный гимн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8013" cy="485581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до </a:t>
            </a:r>
            <a:r>
              <a:rPr lang="ru-RU" sz="2400" dirty="0">
                <a:latin typeface="Bookman Old Style" pitchFamily="18" charset="0"/>
              </a:rPr>
              <a:t>XVII </a:t>
            </a:r>
            <a:r>
              <a:rPr lang="ru-RU" sz="2400" dirty="0" err="1" smtClean="0">
                <a:latin typeface="Bookman Old Style" pitchFamily="18" charset="0"/>
              </a:rPr>
              <a:t>в.Россия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>
                <a:latin typeface="Bookman Old Style" pitchFamily="18" charset="0"/>
              </a:rPr>
              <a:t>просуществовала без </a:t>
            </a:r>
            <a:r>
              <a:rPr lang="ru-RU" sz="2400" dirty="0" smtClean="0">
                <a:latin typeface="Bookman Old Style" pitchFamily="18" charset="0"/>
              </a:rPr>
              <a:t>гимна.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при </a:t>
            </a:r>
            <a:r>
              <a:rPr lang="ru-RU" sz="2400" dirty="0">
                <a:latin typeface="Bookman Old Style" pitchFamily="18" charset="0"/>
              </a:rPr>
              <a:t>Петре 1 </a:t>
            </a:r>
            <a:r>
              <a:rPr lang="ru-RU" sz="2400" dirty="0" smtClean="0">
                <a:latin typeface="Bookman Old Style" pitchFamily="18" charset="0"/>
              </a:rPr>
              <a:t> - «</a:t>
            </a:r>
            <a:r>
              <a:rPr lang="ru-RU" sz="2400" dirty="0">
                <a:latin typeface="Bookman Old Style" pitchFamily="18" charset="0"/>
              </a:rPr>
              <a:t>Преображенский марш</a:t>
            </a:r>
            <a:r>
              <a:rPr lang="ru-RU" sz="2400" dirty="0" smtClean="0">
                <a:latin typeface="Bookman Old Style" pitchFamily="18" charset="0"/>
              </a:rPr>
              <a:t>».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При </a:t>
            </a:r>
            <a:r>
              <a:rPr lang="ru-RU" sz="2400" dirty="0">
                <a:latin typeface="Bookman Old Style" pitchFamily="18" charset="0"/>
              </a:rPr>
              <a:t>Николае I в 1883г. </a:t>
            </a:r>
            <a:r>
              <a:rPr lang="ru-RU" sz="2400" dirty="0" smtClean="0">
                <a:latin typeface="Bookman Old Style" pitchFamily="18" charset="0"/>
              </a:rPr>
              <a:t>официальный </a:t>
            </a:r>
            <a:r>
              <a:rPr lang="ru-RU" sz="2400" dirty="0">
                <a:latin typeface="Bookman Old Style" pitchFamily="18" charset="0"/>
              </a:rPr>
              <a:t>гимн Российской империи в 1833 – 1917 гг. «Боже царя храни</a:t>
            </a:r>
            <a:r>
              <a:rPr lang="ru-RU" sz="2400" dirty="0" smtClean="0">
                <a:latin typeface="Bookman Old Style" pitchFamily="18" charset="0"/>
              </a:rPr>
              <a:t>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После </a:t>
            </a:r>
            <a:r>
              <a:rPr lang="ru-RU" sz="2400" dirty="0">
                <a:latin typeface="Bookman Old Style" pitchFamily="18" charset="0"/>
              </a:rPr>
              <a:t>Октября гимном Советского Союза (до 1 января 1944 г.) стал «Интернационал» </a:t>
            </a:r>
            <a:endParaRPr lang="ru-RU" sz="2400" dirty="0" smtClean="0">
              <a:latin typeface="Bookman Old Style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С </a:t>
            </a:r>
            <a:r>
              <a:rPr lang="ru-RU" sz="2400" dirty="0">
                <a:latin typeface="Bookman Old Style" pitchFamily="18" charset="0"/>
              </a:rPr>
              <a:t>1944 по 2000 гг. гимн СССР «Союз нерушимый республик свободных…» </a:t>
            </a:r>
            <a:endParaRPr lang="ru-RU" sz="2400" dirty="0" smtClean="0">
              <a:latin typeface="Bookman Old Style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26 </a:t>
            </a:r>
            <a:r>
              <a:rPr lang="ru-RU" sz="2400" dirty="0">
                <a:latin typeface="Bookman Old Style" pitchFamily="18" charset="0"/>
              </a:rPr>
              <a:t>декабря 2000 года новый гимн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</p:spTree>
    <p:extLst>
      <p:ext uri="{BB962C8B-B14F-4D97-AF65-F5344CB8AC3E}">
        <p14:creationId xmlns:p14="http://schemas.microsoft.com/office/powerpoint/2010/main" xmlns="" val="12959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i="1" dirty="0" smtClean="0">
                <a:latin typeface="Rockwell Extra Bold" pitchFamily="18" charset="0"/>
              </a:rPr>
              <a:t>Слова </a:t>
            </a:r>
            <a:r>
              <a:rPr lang="ru-RU" sz="2000" b="1" i="1" dirty="0">
                <a:latin typeface="Rockwell Extra Bold" pitchFamily="18" charset="0"/>
              </a:rPr>
              <a:t>гимна написал Сергей Михалков, </a:t>
            </a:r>
            <a:r>
              <a:rPr lang="ru-RU" sz="2000" b="1" i="1" dirty="0" smtClean="0">
                <a:latin typeface="Rockwell Extra Bold" pitchFamily="18" charset="0"/>
              </a:rPr>
              <a:t/>
            </a:r>
            <a:br>
              <a:rPr lang="ru-RU" sz="2000" b="1" i="1" dirty="0" smtClean="0">
                <a:latin typeface="Rockwell Extra Bold" pitchFamily="18" charset="0"/>
              </a:rPr>
            </a:br>
            <a:r>
              <a:rPr lang="ru-RU" sz="2000" b="1" i="1" dirty="0" smtClean="0">
                <a:latin typeface="Rockwell Extra Bold" pitchFamily="18" charset="0"/>
              </a:rPr>
              <a:t>а </a:t>
            </a:r>
            <a:r>
              <a:rPr lang="ru-RU" sz="2000" b="1" i="1" dirty="0">
                <a:latin typeface="Rockwell Extra Bold" pitchFamily="18" charset="0"/>
              </a:rPr>
              <a:t>музыку -  Александр Александров.</a:t>
            </a:r>
            <a:br>
              <a:rPr lang="ru-RU" sz="2000" b="1" i="1" dirty="0">
                <a:latin typeface="Rockwell Extra Bold" pitchFamily="18" charset="0"/>
              </a:rPr>
            </a:br>
            <a:r>
              <a:rPr lang="ru-RU" sz="2000" b="1" i="1" dirty="0">
                <a:latin typeface="Rockwell Extra Bold" pitchFamily="18" charset="0"/>
              </a:rPr>
              <a:t>Гимн России был </a:t>
            </a:r>
            <a:r>
              <a:rPr lang="ru-RU" sz="2000" b="1" i="1" dirty="0" smtClean="0">
                <a:latin typeface="Rockwell Extra Bold" pitchFamily="18" charset="0"/>
              </a:rPr>
              <a:t>принят </a:t>
            </a:r>
            <a:r>
              <a:rPr lang="ru-RU" sz="2000" b="1" i="1" dirty="0">
                <a:latin typeface="Rockwell Extra Bold" pitchFamily="18" charset="0"/>
              </a:rPr>
              <a:t>в 2000 году.</a:t>
            </a:r>
            <a:br>
              <a:rPr lang="ru-RU" sz="2000" b="1" i="1" dirty="0">
                <a:latin typeface="Rockwell Extra Bold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4364344" cy="4639791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	1-й куплет: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Россия - священная наша держава,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Россия - любимая наша страна.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Могучая воля, великая слава -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Твое достоянье на все времена!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Припев: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Славься, Отечество наше свободное, 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Братских народов союз вековой, 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Предками данная мудрость народная! 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Славься, страна! Мы гордимся тобой!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2-й куплет: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От южных морей до полярного края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Раскинулись наши леса и поля.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Одна ты на свете! Одна ты такая -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Хранимая Богом родная земля!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420888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Припев: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Славься, Отечество наше свободное, 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Братских народов союз вековой, 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Предками данная мудрость народная! 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Славься, страна! Мы гордимся тобой!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3-ий куплет:</a:t>
            </a:r>
            <a:b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широкий простор для мечты и для жизни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Грядущие нам открывают года.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Нам силу дает наша верность Отчизне.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Так было, так есть и так будет всегда! 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  <p:pic>
        <p:nvPicPr>
          <p:cNvPr id="6" name="gimn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553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02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8588"/>
            <a:ext cx="8577709" cy="1433512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Символы Камчатского края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  <p:pic>
        <p:nvPicPr>
          <p:cNvPr id="5" name="Объект 4" descr="flag.jpg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89704" y="1988840"/>
            <a:ext cx="3689872" cy="2736304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pic>
        <p:nvPicPr>
          <p:cNvPr id="1028" name="Picture 4" descr="http://www.kamchatka.gov.ru/upfiles/177/gerbkk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29523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22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Bookman Old Style" pitchFamily="18" charset="0"/>
              </a:rPr>
              <a:t>Гимн Камчатского края</a:t>
            </a:r>
            <a:br>
              <a:rPr lang="ru-RU" sz="2400" b="1" dirty="0">
                <a:latin typeface="Bookman Old Style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(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слова Б.С.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Дубровина, музыка 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Е.И. Морозова)</a:t>
            </a:r>
            <a:b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57287"/>
            <a:ext cx="4114800" cy="4524375"/>
          </a:xfrm>
        </p:spPr>
        <p:txBody>
          <a:bodyPr/>
          <a:lstStyle/>
          <a:p>
            <a:r>
              <a:rPr lang="ru-RU" sz="1800" i="1" dirty="0" smtClean="0">
                <a:solidFill>
                  <a:srgbClr val="002060"/>
                </a:solidFill>
                <a:latin typeface="Bookman Old Style" pitchFamily="18" charset="0"/>
              </a:rPr>
              <a:t>Величава</a:t>
            </a:r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, сурова Камчатка,</a:t>
            </a:r>
            <a:b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Край сокровищ земных необъятный.</a:t>
            </a:r>
            <a:b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Сквозь рассветный туман</a:t>
            </a:r>
            <a:b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Вновь курится вулкан</a:t>
            </a:r>
            <a:b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И зовет рыбаков океан. </a:t>
            </a:r>
          </a:p>
          <a:p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Камчатка – судьба ты моя,</a:t>
            </a:r>
            <a:b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Навеки родные края.</a:t>
            </a:r>
            <a:b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Любовь ты и гордость моя,</a:t>
            </a:r>
            <a:b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Великой России земля. </a:t>
            </a:r>
          </a:p>
          <a:p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В жизни стоит любого богатства</a:t>
            </a:r>
            <a:b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Наше дружное, крепкое братство.</a:t>
            </a:r>
            <a:b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Мы надеждой живем,</a:t>
            </a:r>
            <a:b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Ты, Камчатка, – наш дом,</a:t>
            </a:r>
            <a:b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Bookman Old Style" pitchFamily="18" charset="0"/>
              </a:rPr>
              <a:t>Как святыню тебя бережем. </a:t>
            </a:r>
          </a:p>
          <a:p>
            <a:r>
              <a:rPr lang="ru-RU" sz="1800" i="1" dirty="0"/>
              <a:t> 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99159" y="1268760"/>
            <a:ext cx="3816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Камчатка – судьба ты моя,</a:t>
            </a:r>
            <a:br>
              <a:rPr lang="ru-RU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 Навеки родные края.</a:t>
            </a:r>
            <a:br>
              <a:rPr lang="ru-RU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 Любовь ты и гордость моя,</a:t>
            </a:r>
            <a:br>
              <a:rPr lang="ru-RU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 Великой России земля. 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День </a:t>
            </a: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России берет здесь начало,</a:t>
            </a:r>
            <a:br>
              <a:rPr lang="ru-RU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На Камчатке, у наших причалов.</a:t>
            </a:r>
            <a:br>
              <a:rPr lang="ru-RU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Нет надежней щита,</a:t>
            </a:r>
            <a:br>
              <a:rPr lang="ru-RU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Чем границы черта,</a:t>
            </a:r>
            <a:br>
              <a:rPr lang="ru-RU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Здесь России форпост – навсегда.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Камчатка </a:t>
            </a: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– судьба ты моя,</a:t>
            </a:r>
            <a:br>
              <a:rPr lang="ru-RU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Навеки родные края.</a:t>
            </a:r>
            <a:br>
              <a:rPr lang="ru-RU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Любовь ты и гордость моя,</a:t>
            </a:r>
            <a:br>
              <a:rPr lang="ru-RU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Великой России земля.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</p:spTree>
    <p:extLst>
      <p:ext uri="{BB962C8B-B14F-4D97-AF65-F5344CB8AC3E}">
        <p14:creationId xmlns:p14="http://schemas.microsoft.com/office/powerpoint/2010/main" xmlns="" val="317698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Bookman Old Style" pitchFamily="18" charset="0"/>
              </a:rPr>
              <a:t>Помни!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Мы узнаем государство по его гербу, флагу и гимну. Это самые главные отличительные знаки страны. Государственные символы священны, и какое – либо надругательство над ними влечет за собой ответственность в соответствии с законами страны.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</p:spTree>
    <p:extLst>
      <p:ext uri="{BB962C8B-B14F-4D97-AF65-F5344CB8AC3E}">
        <p14:creationId xmlns:p14="http://schemas.microsoft.com/office/powerpoint/2010/main" xmlns="" val="330489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latin typeface="Times New Roman" pitchFamily="18" charset="0"/>
              </a:rPr>
              <a:t>Как у каждого 	государства, </a:t>
            </a:r>
            <a:r>
              <a:rPr lang="ru-RU" b="1" i="1" dirty="0" smtClean="0">
                <a:latin typeface="Times New Roman" pitchFamily="18" charset="0"/>
              </a:rPr>
              <a:t>так и </a:t>
            </a:r>
            <a:r>
              <a:rPr lang="ru-RU" b="1" i="1" dirty="0">
                <a:latin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</a:rPr>
            </a:br>
            <a:r>
              <a:rPr lang="ru-RU" b="1" i="1" dirty="0">
                <a:latin typeface="Times New Roman" pitchFamily="18" charset="0"/>
              </a:rPr>
              <a:t>у России есть свои государственные символы</a:t>
            </a:r>
            <a:r>
              <a:rPr lang="ru-RU" b="1" i="1" dirty="0" smtClean="0">
                <a:latin typeface="Times New Roman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</a:rPr>
              <a:t>Герб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</a:rPr>
              <a:t>Флаг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</a:rPr>
              <a:t>Гимн</a:t>
            </a:r>
          </a:p>
          <a:p>
            <a:pPr marL="0" indent="0"/>
            <a:r>
              <a:rPr lang="ru-RU" dirty="0" smtClean="0">
                <a:latin typeface="Bookman Old Style" pitchFamily="18" charset="0"/>
              </a:rPr>
              <a:t>Герб</a:t>
            </a:r>
            <a:r>
              <a:rPr lang="ru-RU" dirty="0">
                <a:latin typeface="Bookman Old Style" pitchFamily="18" charset="0"/>
              </a:rPr>
              <a:t>, флаг и гимн страны </a:t>
            </a:r>
            <a:r>
              <a:rPr lang="ru-RU" dirty="0" smtClean="0">
                <a:latin typeface="Bookman Old Style" pitchFamily="18" charset="0"/>
              </a:rPr>
              <a:t>отражают историю </a:t>
            </a:r>
            <a:r>
              <a:rPr lang="ru-RU" dirty="0">
                <a:latin typeface="Bookman Old Style" pitchFamily="18" charset="0"/>
              </a:rPr>
              <a:t>народа, мечту создателя и достоинство своих </a:t>
            </a:r>
            <a:r>
              <a:rPr lang="ru-RU" dirty="0" smtClean="0">
                <a:latin typeface="Bookman Old Style" pitchFamily="18" charset="0"/>
              </a:rPr>
              <a:t>граждан.</a:t>
            </a:r>
            <a:endParaRPr lang="ru-RU" b="1" i="1" dirty="0" smtClean="0">
              <a:latin typeface="Bookman Old Style" pitchFamily="18" charset="0"/>
            </a:endParaRPr>
          </a:p>
          <a:p>
            <a:pPr marL="0" indent="0"/>
            <a:r>
              <a:rPr lang="ru-RU" b="1" i="1" dirty="0">
                <a:latin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</p:spTree>
    <p:extLst>
      <p:ext uri="{BB962C8B-B14F-4D97-AF65-F5344CB8AC3E}">
        <p14:creationId xmlns:p14="http://schemas.microsoft.com/office/powerpoint/2010/main" xmlns="" val="192812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Castellar" pitchFamily="18" charset="0"/>
              </a:rPr>
              <a:t>Гербы появились очень давно,</a:t>
            </a:r>
            <a:br>
              <a:rPr lang="ru-RU" b="1" i="1" dirty="0">
                <a:latin typeface="Castellar" pitchFamily="18" charset="0"/>
              </a:rPr>
            </a:br>
            <a:r>
              <a:rPr lang="ru-RU" b="1" i="1" dirty="0">
                <a:latin typeface="Castellar" pitchFamily="18" charset="0"/>
              </a:rPr>
              <a:t>около 4 тысяч лет назад.</a:t>
            </a:r>
            <a:br>
              <a:rPr lang="ru-RU" b="1" i="1" dirty="0">
                <a:latin typeface="Castellar" pitchFamily="18" charset="0"/>
              </a:rPr>
            </a:br>
            <a:r>
              <a:rPr lang="ru-RU" b="1" i="1" dirty="0">
                <a:latin typeface="Castellar" pitchFamily="18" charset="0"/>
              </a:rPr>
              <a:t>Слово </a:t>
            </a:r>
            <a:r>
              <a:rPr lang="ru-RU" b="1" i="1" dirty="0">
                <a:solidFill>
                  <a:srgbClr val="FF0000"/>
                </a:solidFill>
                <a:latin typeface="Castellar" pitchFamily="18" charset="0"/>
              </a:rPr>
              <a:t>« ГЕРБ »</a:t>
            </a:r>
            <a:r>
              <a:rPr lang="ru-RU" b="1" i="1" dirty="0">
                <a:latin typeface="Castellar" pitchFamily="18" charset="0"/>
              </a:rPr>
              <a:t> немецкое  </a:t>
            </a:r>
            <a:r>
              <a:rPr lang="ru-RU" b="1" i="1" dirty="0">
                <a:solidFill>
                  <a:srgbClr val="FF0000"/>
                </a:solidFill>
                <a:latin typeface="Castellar" pitchFamily="18" charset="0"/>
              </a:rPr>
              <a:t>ЭРБЕ </a:t>
            </a:r>
            <a:r>
              <a:rPr lang="ru-RU" b="1" i="1" dirty="0">
                <a:latin typeface="Castellar" pitchFamily="18" charset="0"/>
              </a:rPr>
              <a:t>и </a:t>
            </a:r>
            <a:br>
              <a:rPr lang="ru-RU" b="1" i="1" dirty="0">
                <a:latin typeface="Castellar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Unicode MS" pitchFamily="34" charset="-128"/>
              </a:rPr>
              <a:t>обозначает </a:t>
            </a:r>
          </a:p>
          <a:p>
            <a:pPr algn="ctr"/>
            <a:r>
              <a:rPr lang="ru-RU" b="1" i="1" dirty="0" smtClean="0">
                <a:solidFill>
                  <a:srgbClr val="D60093"/>
                </a:solidFill>
                <a:latin typeface="Castellar" pitchFamily="18" charset="0"/>
              </a:rPr>
              <a:t>НАСЛЕДСТВО.</a:t>
            </a:r>
          </a:p>
          <a:p>
            <a:pPr algn="ctr"/>
            <a:r>
              <a:rPr lang="ru-RU" b="1" i="1" dirty="0" smtClean="0">
                <a:latin typeface="Castellar" pitchFamily="18" charset="0"/>
              </a:rPr>
              <a:t>Герб показывает исторические традиции страны.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</p:spTree>
    <p:extLst>
      <p:ext uri="{BB962C8B-B14F-4D97-AF65-F5344CB8AC3E}">
        <p14:creationId xmlns:p14="http://schemas.microsoft.com/office/powerpoint/2010/main" xmlns="" val="328404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212180"/>
          </a:xfrm>
        </p:spPr>
        <p:txBody>
          <a:bodyPr/>
          <a:lstStyle/>
          <a:p>
            <a:r>
              <a:rPr lang="ru-RU" b="1" i="1" dirty="0" smtClean="0">
                <a:latin typeface="Rockwell Extra Bold" pitchFamily="18" charset="0"/>
              </a:rPr>
              <a:t>ГЕРБ </a:t>
            </a:r>
            <a:br>
              <a:rPr lang="ru-RU" b="1" i="1" dirty="0" smtClean="0">
                <a:latin typeface="Rockwell Extra Bold" pitchFamily="18" charset="0"/>
              </a:rPr>
            </a:br>
            <a:r>
              <a:rPr lang="ru-RU" b="1" i="1" dirty="0" smtClean="0">
                <a:latin typeface="Rockwell Extra Bold" pitchFamily="18" charset="0"/>
              </a:rPr>
              <a:t>РОССИЙСКОЙ ФЕДЕРАЦИИ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7" cy="4524375"/>
          </a:xfrm>
        </p:spPr>
        <p:txBody>
          <a:bodyPr/>
          <a:lstStyle/>
          <a:p>
            <a:r>
              <a:rPr lang="ru-RU" b="1" i="1" dirty="0" smtClean="0">
                <a:latin typeface="Castellar" pitchFamily="18" charset="0"/>
              </a:rPr>
              <a:t>На гербе изображён двуглавый орёл с распростёртыми крыльями, с тремя коронами. Это обозначает единство царств: Казанского, Астраханского и Сибирского.</a:t>
            </a:r>
            <a:endParaRPr lang="ru-RU" dirty="0"/>
          </a:p>
        </p:txBody>
      </p:sp>
      <p:pic>
        <p:nvPicPr>
          <p:cNvPr id="5" name="Picture 4" descr="Росс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603964"/>
            <a:ext cx="3590925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</p:spTree>
    <p:extLst>
      <p:ext uri="{BB962C8B-B14F-4D97-AF65-F5344CB8AC3E}">
        <p14:creationId xmlns:p14="http://schemas.microsoft.com/office/powerpoint/2010/main" xmlns="" val="87159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600200"/>
            <a:ext cx="5626968" cy="4524375"/>
          </a:xfrm>
        </p:spPr>
        <p:txBody>
          <a:bodyPr/>
          <a:lstStyle/>
          <a:p>
            <a:r>
              <a:rPr lang="ru-RU" b="1" i="1" dirty="0" smtClean="0">
                <a:latin typeface="Castellar" pitchFamily="18" charset="0"/>
              </a:rPr>
              <a:t>Изображены на гербе символы власти:</a:t>
            </a:r>
            <a:br>
              <a:rPr lang="ru-RU" b="1" i="1" dirty="0" smtClean="0">
                <a:latin typeface="Castellar" pitchFamily="18" charset="0"/>
              </a:rPr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59586"/>
            <a:ext cx="2664296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i="1" dirty="0" smtClean="0">
                <a:solidFill>
                  <a:srgbClr val="002060"/>
                </a:solidFill>
                <a:latin typeface="Castellar" pitchFamily="18" charset="0"/>
              </a:rPr>
              <a:t>Скипетр.</a:t>
            </a:r>
          </a:p>
          <a:p>
            <a:pPr>
              <a:lnSpc>
                <a:spcPct val="90000"/>
              </a:lnSpc>
            </a:pPr>
            <a:r>
              <a:rPr lang="ru-RU" sz="3200" b="1" i="1" dirty="0" smtClean="0">
                <a:solidFill>
                  <a:srgbClr val="002060"/>
                </a:solidFill>
                <a:latin typeface="Castellar" pitchFamily="18" charset="0"/>
              </a:rPr>
              <a:t>Держава. </a:t>
            </a:r>
          </a:p>
          <a:p>
            <a:pPr>
              <a:lnSpc>
                <a:spcPct val="90000"/>
              </a:lnSpc>
            </a:pPr>
            <a:endParaRPr lang="ru-RU" sz="3200" b="1" i="1" dirty="0" smtClean="0">
              <a:solidFill>
                <a:srgbClr val="002060"/>
              </a:solidFill>
              <a:latin typeface="Castellar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b="1" i="1" dirty="0" smtClean="0">
                <a:solidFill>
                  <a:srgbClr val="002060"/>
                </a:solidFill>
                <a:latin typeface="Castellar" pitchFamily="18" charset="0"/>
              </a:rPr>
              <a:t>А на груди орла – </a:t>
            </a:r>
          </a:p>
          <a:p>
            <a:pPr algn="ctr">
              <a:lnSpc>
                <a:spcPct val="90000"/>
              </a:lnSpc>
            </a:pPr>
            <a:r>
              <a:rPr lang="ru-RU" b="1" i="1" dirty="0" smtClean="0">
                <a:solidFill>
                  <a:srgbClr val="CC0000"/>
                </a:solidFill>
                <a:latin typeface="Rockwell Extra Bold" pitchFamily="18" charset="0"/>
              </a:rPr>
              <a:t>ГЕРБ МОСКВЫ</a:t>
            </a:r>
          </a:p>
        </p:txBody>
      </p:sp>
      <p:pic>
        <p:nvPicPr>
          <p:cNvPr id="5" name="Picture 7" descr="флаг и 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51920" y="1412776"/>
            <a:ext cx="4818112" cy="439261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</p:spTree>
    <p:extLst>
      <p:ext uri="{BB962C8B-B14F-4D97-AF65-F5344CB8AC3E}">
        <p14:creationId xmlns:p14="http://schemas.microsoft.com/office/powerpoint/2010/main" xmlns="" val="275583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Государственный флаг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</a:rPr>
              <a:t>Государственный флаг в России появился на рубеже XVII-XVIII веков, в эпоху становления России как мощного государства. Впервые бело-сине-красный флаг был поднят на первом русском военном корабле «Орел», в царствование отца Петра I Алексея Михайловича. Законным же отцом </a:t>
            </a:r>
            <a:r>
              <a:rPr lang="ru-RU" dirty="0" err="1" smtClean="0">
                <a:latin typeface="Times New Roman" pitchFamily="18" charset="0"/>
              </a:rPr>
              <a:t>триколора</a:t>
            </a:r>
            <a:r>
              <a:rPr lang="ru-RU" dirty="0" smtClean="0">
                <a:latin typeface="Times New Roman" pitchFamily="18" charset="0"/>
              </a:rPr>
              <a:t> признан Петр I. 20 января 1705 года он издал указ, согласно которому «на торговых всяких судах» должны поднимать бело-сине-красный флаг, сам начертал образец и определил порядок горизонтальных полос.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</p:spTree>
    <p:extLst>
      <p:ext uri="{BB962C8B-B14F-4D97-AF65-F5344CB8AC3E}">
        <p14:creationId xmlns:p14="http://schemas.microsoft.com/office/powerpoint/2010/main" xmlns="" val="829563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</a:rPr>
              <a:t>В августе 1994 года президент России Борис Ельцин подписал указ, в котором говорится: «В связи с восстановлением 22 августа 1991 года исторического российского трехцветного государственного флага, овеянного славой многих поколений россиян, и в целях воспитания у нынешнего и будущих поколений граждан России уважительного отношения к государственным символам, постановляю: Установить праздник - День Государственного флага Российской Федерации и отмечать его </a:t>
            </a:r>
            <a:r>
              <a:rPr lang="ru-RU" b="1" dirty="0" smtClean="0">
                <a:latin typeface="Times New Roman" pitchFamily="18" charset="0"/>
              </a:rPr>
              <a:t>22 августа</a:t>
            </a:r>
            <a:r>
              <a:rPr lang="ru-RU" dirty="0" smtClean="0">
                <a:latin typeface="Times New Roman" pitchFamily="18" charset="0"/>
              </a:rPr>
              <a:t>».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</p:spTree>
    <p:extLst>
      <p:ext uri="{BB962C8B-B14F-4D97-AF65-F5344CB8AC3E}">
        <p14:creationId xmlns:p14="http://schemas.microsoft.com/office/powerpoint/2010/main" xmlns="" val="253670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968" y="1412776"/>
            <a:ext cx="4935512" cy="367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600200"/>
            <a:ext cx="3826767" cy="4524375"/>
          </a:xfrm>
        </p:spPr>
        <p:txBody>
          <a:bodyPr>
            <a:normAutofit fontScale="55000" lnSpcReduction="20000"/>
          </a:bodyPr>
          <a:lstStyle/>
          <a:p>
            <a:pPr marL="0" indent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	25 декабря 2000 года </a:t>
            </a:r>
            <a:r>
              <a:rPr lang="ru-RU" dirty="0" smtClean="0">
                <a:latin typeface="Times New Roman" pitchFamily="18" charset="0"/>
              </a:rPr>
              <a:t>президент РФ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Владимир Путин </a:t>
            </a:r>
            <a:r>
              <a:rPr lang="ru-RU" dirty="0" smtClean="0">
                <a:latin typeface="Times New Roman" pitchFamily="18" charset="0"/>
              </a:rPr>
              <a:t>подписал Закон, в соответствии с которым Государственный флаг России представляет собой прямоугольное полотнище из трех равновеликих горизонтальных полос: верхней - белого, средней - синего и нижней - красного цвета.</a:t>
            </a:r>
          </a:p>
          <a:p>
            <a:r>
              <a:rPr lang="ru-RU" dirty="0" smtClean="0">
                <a:latin typeface="Times New Roman" pitchFamily="18" charset="0"/>
              </a:rPr>
              <a:t>Белый, синий и красный цвета с древних времен на Руси означали:</a:t>
            </a:r>
          </a:p>
          <a:p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Times New Roman" pitchFamily="18" charset="0"/>
              </a:rPr>
              <a:t>белый цвет - благородство и откровенность;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синий цвет - верность, честность, безупречность и целомудрие;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красный цвет - мужество, смелость, великодушие и любовь.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</p:spTree>
    <p:extLst>
      <p:ext uri="{BB962C8B-B14F-4D97-AF65-F5344CB8AC3E}">
        <p14:creationId xmlns:p14="http://schemas.microsoft.com/office/powerpoint/2010/main" xmlns="" val="3049627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Verdana" pitchFamily="34" charset="0"/>
              </a:rPr>
              <a:t>ГОСУДАРСТВЕННЫЙ ГИМН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7906754" cy="172819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C0000"/>
                </a:solidFill>
                <a:latin typeface="Rockwell Extra Bold" pitchFamily="18" charset="0"/>
              </a:rPr>
              <a:t>Гимн</a:t>
            </a:r>
            <a:r>
              <a:rPr lang="ru-RU" dirty="0" smtClean="0">
                <a:latin typeface="Rockwell Extra Bold" pitchFamily="18" charset="0"/>
              </a:rPr>
              <a:t> </a:t>
            </a:r>
            <a:r>
              <a:rPr lang="ru-RU" dirty="0" smtClean="0"/>
              <a:t>– </a:t>
            </a:r>
            <a:r>
              <a:rPr lang="ru-RU" b="1" i="1" dirty="0" smtClean="0">
                <a:latin typeface="Rockwell Extra Bold" pitchFamily="18" charset="0"/>
              </a:rPr>
              <a:t>это главная песня страны.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1940" y="2132856"/>
            <a:ext cx="7857240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chemeClr val="bg2"/>
                </a:solidFill>
              </a:rPr>
              <a:t>	</a:t>
            </a:r>
            <a:r>
              <a:rPr lang="ru-RU" sz="2800" b="1" dirty="0" smtClean="0">
                <a:solidFill>
                  <a:schemeClr val="bg2"/>
                </a:solidFill>
                <a:latin typeface="Bookman Old Style" pitchFamily="18" charset="0"/>
              </a:rPr>
              <a:t>Гимн </a:t>
            </a:r>
            <a:r>
              <a:rPr lang="ru-RU" sz="2800" b="1" dirty="0">
                <a:solidFill>
                  <a:schemeClr val="bg2"/>
                </a:solidFill>
                <a:latin typeface="Bookman Old Style" pitchFamily="18" charset="0"/>
              </a:rPr>
              <a:t>– </a:t>
            </a: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это торжественная песня или мелодия, которая исполняется в особых, торжественных случаях: во время национальных праздников, подъема Государственного флага РФ, торжественных собраний, во время проведения воинских ритуалов и спортивных соревнований. </a:t>
            </a:r>
            <a:endParaRPr lang="ru-RU" sz="2400" b="1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	</a:t>
            </a:r>
            <a:r>
              <a:rPr lang="ru-RU" sz="2400" b="1" dirty="0" smtClean="0">
                <a:solidFill>
                  <a:schemeClr val="bg2"/>
                </a:solidFill>
                <a:latin typeface="Bookman Old Style" pitchFamily="18" charset="0"/>
              </a:rPr>
              <a:t>При </a:t>
            </a:r>
            <a:r>
              <a:rPr lang="ru-RU" sz="2400" b="1" dirty="0">
                <a:solidFill>
                  <a:schemeClr val="bg2"/>
                </a:solidFill>
                <a:latin typeface="Bookman Old Style" pitchFamily="18" charset="0"/>
              </a:rPr>
              <a:t>исполнении гимна любой страны люди, слушающие его, встают, мужчины снимают головные уборы. Так проявляется уважение к стране, чей гимн звучит.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020272" y="6525344"/>
            <a:ext cx="1872208" cy="332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Calibri" pitchFamily="34" charset="0"/>
                <a:ea typeface="Microsoft YaHei" charset="-122"/>
              </a:rPr>
              <a:t>Буров Николай</a:t>
            </a:r>
          </a:p>
        </p:txBody>
      </p:sp>
    </p:spTree>
    <p:extLst>
      <p:ext uri="{BB962C8B-B14F-4D97-AF65-F5344CB8AC3E}">
        <p14:creationId xmlns:p14="http://schemas.microsoft.com/office/powerpoint/2010/main" xmlns="" val="216493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лаг РФ Коротец 10 А">
  <a:themeElements>
    <a:clrScheme name="Тема Offic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Флаг РФ Коротец 10 А</Template>
  <TotalTime>378</TotalTime>
  <Words>393</Words>
  <Application>Microsoft Office PowerPoint</Application>
  <PresentationFormat>Экран (4:3)</PresentationFormat>
  <Paragraphs>74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Флаг РФ Коротец 10 А</vt:lpstr>
      <vt:lpstr>«Овеянные славой  флаг наш и герб»</vt:lpstr>
      <vt:lpstr>Слайд 2</vt:lpstr>
      <vt:lpstr>Слайд 3</vt:lpstr>
      <vt:lpstr>ГЕРБ  РОССИЙСКОЙ ФЕДЕРАЦИИ</vt:lpstr>
      <vt:lpstr>Слайд 5</vt:lpstr>
      <vt:lpstr>Государственный флаг</vt:lpstr>
      <vt:lpstr>Слайд 7</vt:lpstr>
      <vt:lpstr>Слайд 8</vt:lpstr>
      <vt:lpstr>ГОСУДАРСТВЕННЫЙ ГИМН</vt:lpstr>
      <vt:lpstr>Государственный гимн</vt:lpstr>
      <vt:lpstr>Слова гимна написал Сергей Михалков,  а музыку -  Александр Александров. Гимн России был принят в 2000 году. </vt:lpstr>
      <vt:lpstr>Символы Камчатского края</vt:lpstr>
      <vt:lpstr>Гимн Камчатского края (слова Б.С. Дубровина, музыка Е.И. Морозова) </vt:lpstr>
      <vt:lpstr>Помни!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Овеянные славой флаг наш и герб</dc:title>
  <dc:creator>Юля</dc:creator>
  <cp:lastModifiedBy>User</cp:lastModifiedBy>
  <cp:revision>16</cp:revision>
  <dcterms:created xsi:type="dcterms:W3CDTF">2013-10-26T23:12:18Z</dcterms:created>
  <dcterms:modified xsi:type="dcterms:W3CDTF">2014-09-21T20:09:39Z</dcterms:modified>
</cp:coreProperties>
</file>